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19" Type="http://schemas.openxmlformats.org/officeDocument/2006/relationships/font" Target="fonts/Roboto-boldItalic.fntdata"/><Relationship Id="rId18" Type="http://schemas.openxmlformats.org/officeDocument/2006/relationships/font" Target="fonts/Robo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3454b7fb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53454b7fb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32f8fd5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32f8fd5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54dc5e1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54dc5e1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53454b7fb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53454b7fb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499b1d2097a46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499b1d2097a46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32f8fd50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32f8fd50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1e1adf50b3ba4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1e1adf50b3ba4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54dc5e1a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54dc5e1a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499b1d2097a46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499b1d2097a46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9" Type="http://schemas.openxmlformats.org/officeDocument/2006/relationships/image" Target="../media/image41.jpg"/><Relationship Id="rId5" Type="http://schemas.openxmlformats.org/officeDocument/2006/relationships/image" Target="../media/image30.jpg"/><Relationship Id="rId6" Type="http://schemas.openxmlformats.org/officeDocument/2006/relationships/image" Target="../media/image34.jpg"/><Relationship Id="rId7" Type="http://schemas.openxmlformats.org/officeDocument/2006/relationships/image" Target="../media/image38.jpg"/><Relationship Id="rId8" Type="http://schemas.openxmlformats.org/officeDocument/2006/relationships/image" Target="../media/image35.jpg"/><Relationship Id="rId10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11" Type="http://schemas.openxmlformats.org/officeDocument/2006/relationships/image" Target="../media/image42.jpg"/><Relationship Id="rId10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jpg"/><Relationship Id="rId22" Type="http://schemas.openxmlformats.org/officeDocument/2006/relationships/image" Target="../media/image39.jpg"/><Relationship Id="rId21" Type="http://schemas.openxmlformats.org/officeDocument/2006/relationships/image" Target="../media/image22.jpg"/><Relationship Id="rId24" Type="http://schemas.openxmlformats.org/officeDocument/2006/relationships/image" Target="../media/image29.jpg"/><Relationship Id="rId23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0.jpg"/><Relationship Id="rId9" Type="http://schemas.openxmlformats.org/officeDocument/2006/relationships/image" Target="../media/image19.png"/><Relationship Id="rId25" Type="http://schemas.openxmlformats.org/officeDocument/2006/relationships/image" Target="../media/image32.jp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2.jpg"/><Relationship Id="rId10" Type="http://schemas.openxmlformats.org/officeDocument/2006/relationships/image" Target="../media/image7.png"/><Relationship Id="rId13" Type="http://schemas.openxmlformats.org/officeDocument/2006/relationships/image" Target="../media/image5.png"/><Relationship Id="rId12" Type="http://schemas.openxmlformats.org/officeDocument/2006/relationships/image" Target="../media/image8.png"/><Relationship Id="rId15" Type="http://schemas.openxmlformats.org/officeDocument/2006/relationships/image" Target="../media/image21.png"/><Relationship Id="rId14" Type="http://schemas.openxmlformats.org/officeDocument/2006/relationships/image" Target="../media/image18.png"/><Relationship Id="rId17" Type="http://schemas.openxmlformats.org/officeDocument/2006/relationships/image" Target="../media/image31.png"/><Relationship Id="rId16" Type="http://schemas.openxmlformats.org/officeDocument/2006/relationships/image" Target="../media/image20.png"/><Relationship Id="rId19" Type="http://schemas.openxmlformats.org/officeDocument/2006/relationships/image" Target="../media/image24.jpg"/><Relationship Id="rId18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455300" y="1083950"/>
            <a:ext cx="5017500" cy="256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Youth Voices Changing the Way We View Environment and Asthma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348050" y="3915000"/>
            <a:ext cx="49359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By: Sara Madriz, Chris Rayon, Estela Gonzalez, &amp; Jael Hernandez</a:t>
            </a:r>
            <a:endParaRPr sz="1800"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050" y="1128500"/>
            <a:ext cx="2511076" cy="345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375" y="0"/>
            <a:ext cx="2555628" cy="17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46400" y="2645575"/>
            <a:ext cx="6060000" cy="24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“There is no power for change greater than a community discovering what it cares about” - Margaret J. Wheatley</a:t>
            </a: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4950"/>
            <a:ext cx="2263800" cy="177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450" y="0"/>
            <a:ext cx="2069376" cy="177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8375" y="1750625"/>
            <a:ext cx="2555624" cy="18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2060" y="1750600"/>
            <a:ext cx="2491766" cy="18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3825" y="1750600"/>
            <a:ext cx="1940602" cy="186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731200"/>
            <a:ext cx="2263800" cy="18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79425" y="0"/>
            <a:ext cx="2440028" cy="175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311700" y="38486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Project Experience</a:t>
            </a:r>
            <a:endParaRPr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311700" y="700450"/>
            <a:ext cx="8520600" cy="27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33A44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33A44"/>
              </a:buClr>
              <a:buSzPts val="1800"/>
              <a:buChar char="●"/>
            </a:pPr>
            <a:r>
              <a:rPr lang="en">
                <a:solidFill>
                  <a:srgbClr val="233A44"/>
                </a:solidFill>
              </a:rPr>
              <a:t>Asset communities have higher quality of life which includes higher income levels, higher % of homeownership and lower asthma ED visit rates</a:t>
            </a:r>
            <a:r>
              <a:rPr lang="en">
                <a:solidFill>
                  <a:srgbClr val="233A44"/>
                </a:solidFill>
              </a:rPr>
              <a:t>.				</a:t>
            </a:r>
            <a:endParaRPr>
              <a:solidFill>
                <a:srgbClr val="233A4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800"/>
              <a:buChar char="●"/>
            </a:pPr>
            <a:r>
              <a:rPr lang="en">
                <a:solidFill>
                  <a:srgbClr val="233A44"/>
                </a:solidFill>
              </a:rPr>
              <a:t>The prevalence of asthma in California is approximately 13% and in Richmond, CA, it is 25%														</a:t>
            </a:r>
            <a:endParaRPr>
              <a:solidFill>
                <a:srgbClr val="233A4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800"/>
              <a:buChar char="●"/>
            </a:pPr>
            <a:r>
              <a:rPr lang="en">
                <a:solidFill>
                  <a:srgbClr val="233A44"/>
                </a:solidFill>
              </a:rPr>
              <a:t>For disorder communities, making it a cleaner environment can possibly improve asthma rates and increase  income levels, and homeownership. 			</a:t>
            </a:r>
            <a:endParaRPr>
              <a:solidFill>
                <a:srgbClr val="233A4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3361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Disorders &amp; Assets</a:t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3975"/>
            <a:ext cx="2169799" cy="26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775" y="943963"/>
            <a:ext cx="2079576" cy="21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475" y="3103350"/>
            <a:ext cx="3028900" cy="20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-10019" l="0" r="0" t="10019"/>
          <a:stretch/>
        </p:blipFill>
        <p:spPr>
          <a:xfrm>
            <a:off x="0" y="3064100"/>
            <a:ext cx="1223425" cy="22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6325" y="922750"/>
            <a:ext cx="2277674" cy="21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8275" y="919625"/>
            <a:ext cx="2688049" cy="21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22525" y="3078500"/>
            <a:ext cx="2621399" cy="21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86600" y="3103350"/>
            <a:ext cx="1535926" cy="20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3925" y="3087125"/>
            <a:ext cx="2600077" cy="20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-789" l="-3640" r="3639" t="789"/>
          <a:stretch/>
        </p:blipFill>
        <p:spPr>
          <a:xfrm>
            <a:off x="-2326375" y="-43475"/>
            <a:ext cx="9143977" cy="523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0225" y="-43487"/>
            <a:ext cx="5627501" cy="52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5450" y="2708650"/>
            <a:ext cx="2593100" cy="14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7275" y="4166875"/>
            <a:ext cx="1138850" cy="9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620700" y="2134325"/>
            <a:ext cx="1001475" cy="6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63825" y="1936300"/>
            <a:ext cx="1579250" cy="11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9">
            <a:alphaModFix/>
          </a:blip>
          <a:srcRect b="0" l="27203" r="0" t="0"/>
          <a:stretch/>
        </p:blipFill>
        <p:spPr>
          <a:xfrm>
            <a:off x="1676200" y="1201813"/>
            <a:ext cx="1138850" cy="8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07025" y="3932675"/>
            <a:ext cx="1937800" cy="10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75650" y="169575"/>
            <a:ext cx="2593101" cy="8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72350" y="32575"/>
            <a:ext cx="1712900" cy="8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38925" y="1262854"/>
            <a:ext cx="744550" cy="52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94937" y="1211338"/>
            <a:ext cx="841125" cy="6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15999" y="1724675"/>
            <a:ext cx="1001475" cy="8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36750" y="32563"/>
            <a:ext cx="1618700" cy="107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646288" y="2785923"/>
            <a:ext cx="1937800" cy="10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393500" y="4166875"/>
            <a:ext cx="1712901" cy="8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760250" y="1288775"/>
            <a:ext cx="3127443" cy="135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-330950" y="3423495"/>
            <a:ext cx="1712900" cy="125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459825" y="2874651"/>
            <a:ext cx="1412017" cy="1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40375" y="4050250"/>
            <a:ext cx="1579248" cy="7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23">
            <a:alphaModFix/>
          </a:blip>
          <a:srcRect b="-210174" l="-34184" r="-13481" t="162507"/>
          <a:stretch/>
        </p:blipFill>
        <p:spPr>
          <a:xfrm>
            <a:off x="-497550" y="4192105"/>
            <a:ext cx="4443173" cy="23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424376" y="-66115"/>
            <a:ext cx="2593100" cy="135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949713" y="1287025"/>
            <a:ext cx="1618701" cy="2189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Activities</a:t>
            </a:r>
            <a:endParaRPr/>
          </a:p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311700" y="1246237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Community members will be invited to volunteer in the mural process such as wall choice, color choices, and painting.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Painting techniques and mixing colors will be taught. Volunteers will be trained in order for them to teach other community members.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Engage youth in order to show the relationship between community involvement and the arts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will host a community block party to celebrate the completion of the mural and bring more awareness to the mural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To educate and engage residents in Richmond in community talks for proactive change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To show residents </a:t>
            </a:r>
            <a:r>
              <a:rPr lang="en"/>
              <a:t>how cleaning up disorder can have positive impacts on our health and environment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To remind the community that youth are the future and part of the change in our communities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Measurable Outcomes</a:t>
            </a:r>
            <a:endParaRPr/>
          </a:p>
        </p:txBody>
      </p:sp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 majority of our community members will be able to identify the number of assets and disorders in our community.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Document and share the influence of the mural </a:t>
            </a:r>
            <a:r>
              <a:rPr lang="en"/>
              <a:t>through photos and videos and the effects on policy making in the Richmond community.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mural will have 5 college students and 30 additional youth participating in the painting process.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month we will meet to plan more concrete ideas on design and color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Hire local artist and secure location for mural in Richmond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for volunteers in the community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3-4 hour painting sessions for 6 weeks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volunteers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>
            <p:ph type="title"/>
          </p:nvPr>
        </p:nvSpPr>
        <p:spPr>
          <a:xfrm>
            <a:off x="195675" y="107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563"/>
            <a:ext cx="7289401" cy="44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